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14630400" cy="8229600"/>
  <p:notesSz cx="8229600" cy="14630400"/>
  <p:embeddedFontLst>
    <p:embeddedFont>
      <p:font typeface="Nunito Semi Bold" panose="020B0604020202020204" charset="0"/>
      <p:regular r:id="rId24"/>
    </p:embeddedFont>
    <p:embeddedFont>
      <p:font typeface="PT Sans" panose="020B0503020203020204" pitchFamily="34" charset="0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94641" autoAdjust="0"/>
  </p:normalViewPr>
  <p:slideViewPr>
    <p:cSldViewPr snapToGrid="0" snapToObjects="1">
      <p:cViewPr varScale="1">
        <p:scale>
          <a:sx n="65" d="100"/>
          <a:sy n="65" d="100"/>
        </p:scale>
        <p:origin x="830" y="53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001308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3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3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3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3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3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3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3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3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3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3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3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3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3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3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3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3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3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3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3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3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3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8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0.png"/><Relationship Id="rId5" Type="http://schemas.openxmlformats.org/officeDocument/2006/relationships/hyperlink" Target="https://github.com/MohamedHussien311/DEPI_Grad_Project_AutomationExerciseWebsite.git" TargetMode="Externa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hyperlink" Target="mailto:omarsaleh.os04@gmail.com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7.png"/><Relationship Id="rId5" Type="http://schemas.openxmlformats.org/officeDocument/2006/relationships/hyperlink" Target="mailto:mohamedelaraby7798@gmail.com" TargetMode="Externa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mailto:abdomostafa511@gmail.com" TargetMode="External"/><Relationship Id="rId3" Type="http://schemas.openxmlformats.org/officeDocument/2006/relationships/image" Target="../media/image28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1.xml"/><Relationship Id="rId6" Type="http://schemas.openxmlformats.org/officeDocument/2006/relationships/hyperlink" Target="mailto:abdullah439875@feng.bu.edu.eg" TargetMode="External"/><Relationship Id="rId5" Type="http://schemas.openxmlformats.org/officeDocument/2006/relationships/image" Target="../media/image29.png"/><Relationship Id="rId4" Type="http://schemas.openxmlformats.org/officeDocument/2006/relationships/hyperlink" Target="mailto:xsky0sama@gmail.com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1.png"/><Relationship Id="rId4" Type="http://schemas.openxmlformats.org/officeDocument/2006/relationships/notesSlide" Target="../notesSlides/notesSlide2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243840" y="1338024"/>
            <a:ext cx="14142720" cy="5553551"/>
          </a:xfrm>
          <a:prstGeom prst="roundRect">
            <a:avLst>
              <a:gd name="adj" fmla="val 10000"/>
            </a:avLst>
          </a:prstGeom>
          <a:solidFill>
            <a:srgbClr val="00002E">
              <a:alpha val="75000"/>
            </a:srgbClr>
          </a:solidFill>
          <a:ln w="53340">
            <a:solidFill>
              <a:srgbClr val="E6E6E6">
                <a:alpha val="25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40" y="1338024"/>
            <a:ext cx="5303520" cy="555355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357223" y="2890361"/>
            <a:ext cx="7219474" cy="1361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350"/>
              </a:lnSpc>
              <a:buNone/>
            </a:pPr>
            <a:r>
              <a:rPr lang="en-US" sz="4250" dirty="0">
                <a:solidFill>
                  <a:srgbClr val="D7425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Automation Exercise E-commerce Website</a:t>
            </a:r>
            <a:endParaRPr lang="en-US" sz="4250" dirty="0"/>
          </a:p>
        </p:txBody>
      </p:sp>
      <p:sp>
        <p:nvSpPr>
          <p:cNvPr id="5" name="Text 2"/>
          <p:cNvSpPr/>
          <p:nvPr/>
        </p:nvSpPr>
        <p:spPr>
          <a:xfrm>
            <a:off x="6357223" y="4598551"/>
            <a:ext cx="7219474" cy="7405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Overview of testing methodologies for Automation Exercise e-commerce site.</a:t>
            </a:r>
            <a:endParaRPr lang="en-US" sz="18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243840" y="1338024"/>
            <a:ext cx="14142720" cy="5553551"/>
          </a:xfrm>
          <a:prstGeom prst="roundRect">
            <a:avLst>
              <a:gd name="adj" fmla="val 10000"/>
            </a:avLst>
          </a:prstGeom>
          <a:solidFill>
            <a:srgbClr val="00002E">
              <a:alpha val="75000"/>
            </a:srgbClr>
          </a:solidFill>
          <a:ln w="53340">
            <a:solidFill>
              <a:srgbClr val="E6E6E6">
                <a:alpha val="25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1338024"/>
            <a:ext cx="7071360" cy="5553551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5290" y="2720340"/>
            <a:ext cx="5631180" cy="278892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053703" y="3220879"/>
            <a:ext cx="5444728" cy="6805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50"/>
              </a:lnSpc>
              <a:buNone/>
            </a:pPr>
            <a:r>
              <a:rPr lang="en-US" sz="4250" dirty="0">
                <a:solidFill>
                  <a:srgbClr val="FF85B8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Automation Testing</a:t>
            </a:r>
            <a:endParaRPr lang="en-US" sz="4250" dirty="0"/>
          </a:p>
        </p:txBody>
      </p:sp>
      <p:sp>
        <p:nvSpPr>
          <p:cNvPr id="6" name="Shape 2"/>
          <p:cNvSpPr/>
          <p:nvPr/>
        </p:nvSpPr>
        <p:spPr>
          <a:xfrm>
            <a:off x="1053703" y="4248507"/>
            <a:ext cx="520541" cy="520541"/>
          </a:xfrm>
          <a:prstGeom prst="roundRect">
            <a:avLst>
              <a:gd name="adj" fmla="val 66681"/>
            </a:avLst>
          </a:prstGeom>
          <a:solidFill>
            <a:srgbClr val="00002E"/>
          </a:solidFill>
          <a:ln w="22860">
            <a:solidFill>
              <a:srgbClr val="F2B42D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 3"/>
          <p:cNvSpPr/>
          <p:nvPr/>
        </p:nvSpPr>
        <p:spPr>
          <a:xfrm>
            <a:off x="1805583" y="4328041"/>
            <a:ext cx="4699754" cy="6805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It’s about writing a code to test some code</a:t>
            </a:r>
            <a:endParaRPr lang="en-US" sz="21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243840" y="412671"/>
            <a:ext cx="14142720" cy="7404259"/>
          </a:xfrm>
          <a:prstGeom prst="roundRect">
            <a:avLst>
              <a:gd name="adj" fmla="val 7501"/>
            </a:avLst>
          </a:prstGeom>
          <a:solidFill>
            <a:srgbClr val="00002E">
              <a:alpha val="75000"/>
            </a:srgbClr>
          </a:solidFill>
          <a:ln w="53340">
            <a:solidFill>
              <a:srgbClr val="E6E6E6">
                <a:alpha val="25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3040" y="412671"/>
            <a:ext cx="5303520" cy="740425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053703" y="1048941"/>
            <a:ext cx="6789777" cy="6805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50"/>
              </a:lnSpc>
              <a:buNone/>
            </a:pPr>
            <a:r>
              <a:rPr lang="en-US" sz="4250" dirty="0">
                <a:solidFill>
                  <a:srgbClr val="FF85B8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Automation Testing Details</a:t>
            </a:r>
            <a:endParaRPr lang="en-US" sz="4250" dirty="0"/>
          </a:p>
        </p:txBody>
      </p:sp>
      <p:sp>
        <p:nvSpPr>
          <p:cNvPr id="5" name="Shape 2"/>
          <p:cNvSpPr/>
          <p:nvPr/>
        </p:nvSpPr>
        <p:spPr>
          <a:xfrm>
            <a:off x="1053703" y="2076569"/>
            <a:ext cx="520541" cy="520541"/>
          </a:xfrm>
          <a:prstGeom prst="roundRect">
            <a:avLst>
              <a:gd name="adj" fmla="val 66681"/>
            </a:avLst>
          </a:prstGeom>
          <a:solidFill>
            <a:srgbClr val="00002E"/>
          </a:solidFill>
          <a:ln w="22860">
            <a:solidFill>
              <a:srgbClr val="F2B42D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1805583" y="2156103"/>
            <a:ext cx="2722364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Tools &amp; Framework</a:t>
            </a:r>
            <a:endParaRPr lang="en-US" sz="2100" dirty="0"/>
          </a:p>
        </p:txBody>
      </p:sp>
      <p:sp>
        <p:nvSpPr>
          <p:cNvPr id="7" name="Text 4"/>
          <p:cNvSpPr/>
          <p:nvPr/>
        </p:nvSpPr>
        <p:spPr>
          <a:xfrm>
            <a:off x="1805583" y="2635210"/>
            <a:ext cx="6467594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Selenium WebDriver, Java, TestNG framework</a:t>
            </a:r>
            <a:endParaRPr lang="en-US" sz="1800" dirty="0"/>
          </a:p>
        </p:txBody>
      </p:sp>
      <p:sp>
        <p:nvSpPr>
          <p:cNvPr id="8" name="Shape 5"/>
          <p:cNvSpPr/>
          <p:nvPr/>
        </p:nvSpPr>
        <p:spPr>
          <a:xfrm>
            <a:off x="1053703" y="3468291"/>
            <a:ext cx="520541" cy="520541"/>
          </a:xfrm>
          <a:prstGeom prst="roundRect">
            <a:avLst>
              <a:gd name="adj" fmla="val 66681"/>
            </a:avLst>
          </a:prstGeom>
          <a:solidFill>
            <a:srgbClr val="00002E"/>
          </a:solidFill>
          <a:ln w="22860">
            <a:solidFill>
              <a:srgbClr val="D7425E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Text 6"/>
          <p:cNvSpPr/>
          <p:nvPr/>
        </p:nvSpPr>
        <p:spPr>
          <a:xfrm>
            <a:off x="1805583" y="3547824"/>
            <a:ext cx="2722364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Design Pattern</a:t>
            </a:r>
            <a:endParaRPr lang="en-US" sz="2100" dirty="0"/>
          </a:p>
        </p:txBody>
      </p:sp>
      <p:sp>
        <p:nvSpPr>
          <p:cNvPr id="10" name="Text 7"/>
          <p:cNvSpPr/>
          <p:nvPr/>
        </p:nvSpPr>
        <p:spPr>
          <a:xfrm>
            <a:off x="1805583" y="4026932"/>
            <a:ext cx="6467594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Page Object Model (POM) for maintainability</a:t>
            </a:r>
            <a:endParaRPr lang="en-US" sz="1800" dirty="0"/>
          </a:p>
        </p:txBody>
      </p:sp>
      <p:sp>
        <p:nvSpPr>
          <p:cNvPr id="11" name="Shape 8"/>
          <p:cNvSpPr/>
          <p:nvPr/>
        </p:nvSpPr>
        <p:spPr>
          <a:xfrm>
            <a:off x="1053703" y="4860012"/>
            <a:ext cx="520541" cy="520541"/>
          </a:xfrm>
          <a:prstGeom prst="roundRect">
            <a:avLst>
              <a:gd name="adj" fmla="val 66681"/>
            </a:avLst>
          </a:prstGeom>
          <a:solidFill>
            <a:srgbClr val="00002E"/>
          </a:solidFill>
          <a:ln w="22860">
            <a:solidFill>
              <a:srgbClr val="DD785E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2" name="Text 9"/>
          <p:cNvSpPr/>
          <p:nvPr/>
        </p:nvSpPr>
        <p:spPr>
          <a:xfrm>
            <a:off x="1805583" y="4939546"/>
            <a:ext cx="2722364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Reporting</a:t>
            </a:r>
            <a:endParaRPr lang="en-US" sz="2100" dirty="0"/>
          </a:p>
        </p:txBody>
      </p:sp>
      <p:sp>
        <p:nvSpPr>
          <p:cNvPr id="13" name="Text 10"/>
          <p:cNvSpPr/>
          <p:nvPr/>
        </p:nvSpPr>
        <p:spPr>
          <a:xfrm>
            <a:off x="1805583" y="5418653"/>
            <a:ext cx="6467594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Allure Report for test results visualization</a:t>
            </a:r>
            <a:endParaRPr lang="en-US" sz="1800" dirty="0"/>
          </a:p>
        </p:txBody>
      </p:sp>
      <p:sp>
        <p:nvSpPr>
          <p:cNvPr id="14" name="Shape 11"/>
          <p:cNvSpPr/>
          <p:nvPr/>
        </p:nvSpPr>
        <p:spPr>
          <a:xfrm>
            <a:off x="1053703" y="6251734"/>
            <a:ext cx="520541" cy="520541"/>
          </a:xfrm>
          <a:prstGeom prst="roundRect">
            <a:avLst>
              <a:gd name="adj" fmla="val 66681"/>
            </a:avLst>
          </a:prstGeom>
          <a:solidFill>
            <a:srgbClr val="00002E"/>
          </a:solidFill>
          <a:ln w="22860">
            <a:solidFill>
              <a:srgbClr val="48A8E2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5" name="Text 12"/>
          <p:cNvSpPr/>
          <p:nvPr/>
        </p:nvSpPr>
        <p:spPr>
          <a:xfrm>
            <a:off x="1805583" y="6331268"/>
            <a:ext cx="2722364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Execution</a:t>
            </a:r>
            <a:endParaRPr lang="en-US" sz="2100" dirty="0"/>
          </a:p>
        </p:txBody>
      </p:sp>
      <p:sp>
        <p:nvSpPr>
          <p:cNvPr id="16" name="Text 13"/>
          <p:cNvSpPr/>
          <p:nvPr/>
        </p:nvSpPr>
        <p:spPr>
          <a:xfrm>
            <a:off x="1805583" y="6810375"/>
            <a:ext cx="6467594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Automated scripts for regression and functional tests</a:t>
            </a:r>
            <a:endParaRPr lang="en-US" sz="1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243840" y="488156"/>
            <a:ext cx="14142720" cy="7253288"/>
          </a:xfrm>
          <a:prstGeom prst="roundRect">
            <a:avLst>
              <a:gd name="adj" fmla="val 7657"/>
            </a:avLst>
          </a:prstGeom>
          <a:solidFill>
            <a:srgbClr val="00002E">
              <a:alpha val="75000"/>
            </a:srgbClr>
          </a:solidFill>
          <a:ln w="53340">
            <a:solidFill>
              <a:srgbClr val="E6E6E6">
                <a:alpha val="25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" name="Text 1"/>
          <p:cNvSpPr/>
          <p:nvPr/>
        </p:nvSpPr>
        <p:spPr>
          <a:xfrm>
            <a:off x="1053703" y="1124426"/>
            <a:ext cx="5444728" cy="6805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50"/>
              </a:lnSpc>
              <a:buNone/>
            </a:pPr>
            <a:r>
              <a:rPr lang="en-US" sz="4250" dirty="0">
                <a:solidFill>
                  <a:srgbClr val="FF85B8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Automated UI Tests</a:t>
            </a:r>
            <a:endParaRPr lang="en-US" sz="4250" dirty="0"/>
          </a:p>
        </p:txBody>
      </p:sp>
      <p:sp>
        <p:nvSpPr>
          <p:cNvPr id="4" name="Text 2"/>
          <p:cNvSpPr/>
          <p:nvPr/>
        </p:nvSpPr>
        <p:spPr>
          <a:xfrm>
            <a:off x="1053703" y="2360295"/>
            <a:ext cx="4932164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</a:t>
            </a:r>
            <a:endParaRPr lang="en-US" sz="18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3703" y="2990850"/>
            <a:ext cx="4179689" cy="1576388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53703" y="4827508"/>
            <a:ext cx="3266837" cy="4083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endParaRPr lang="en-US" sz="2550" dirty="0"/>
          </a:p>
        </p:txBody>
      </p:sp>
      <p:sp>
        <p:nvSpPr>
          <p:cNvPr id="7" name="Text 4"/>
          <p:cNvSpPr/>
          <p:nvPr/>
        </p:nvSpPr>
        <p:spPr>
          <a:xfrm>
            <a:off x="1053703" y="5467231"/>
            <a:ext cx="4932164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endParaRPr lang="en-US" sz="180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8082" y="2412325"/>
            <a:ext cx="7026116" cy="2805946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6558082" y="5478542"/>
            <a:ext cx="7026116" cy="8167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550" dirty="0">
                <a:solidFill>
                  <a:srgbClr val="FF85B8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Using web driver to simulate all the user interactions</a:t>
            </a:r>
            <a:endParaRPr lang="en-US" sz="2550" dirty="0"/>
          </a:p>
        </p:txBody>
      </p:sp>
      <p:sp>
        <p:nvSpPr>
          <p:cNvPr id="10" name="Text 6"/>
          <p:cNvSpPr/>
          <p:nvPr/>
        </p:nvSpPr>
        <p:spPr>
          <a:xfrm>
            <a:off x="6558082" y="6526649"/>
            <a:ext cx="7026116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endParaRPr lang="en-US" sz="18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243840" y="967502"/>
            <a:ext cx="14142720" cy="6294477"/>
          </a:xfrm>
          <a:prstGeom prst="roundRect">
            <a:avLst>
              <a:gd name="adj" fmla="val 8823"/>
            </a:avLst>
          </a:prstGeom>
          <a:solidFill>
            <a:srgbClr val="00002E">
              <a:alpha val="75000"/>
            </a:srgbClr>
          </a:solidFill>
          <a:ln w="53340">
            <a:solidFill>
              <a:srgbClr val="E6E6E6">
                <a:alpha val="25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3040" y="967502"/>
            <a:ext cx="5303520" cy="629447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053703" y="1603772"/>
            <a:ext cx="5444728" cy="6805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50"/>
              </a:lnSpc>
              <a:buNone/>
            </a:pPr>
            <a:r>
              <a:rPr lang="en-US" sz="4250" dirty="0">
                <a:solidFill>
                  <a:srgbClr val="FF85B8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Project Structure</a:t>
            </a:r>
            <a:endParaRPr lang="en-US" sz="4250" dirty="0"/>
          </a:p>
        </p:txBody>
      </p:sp>
      <p:sp>
        <p:nvSpPr>
          <p:cNvPr id="5" name="Shape 2"/>
          <p:cNvSpPr/>
          <p:nvPr/>
        </p:nvSpPr>
        <p:spPr>
          <a:xfrm>
            <a:off x="1053703" y="2631400"/>
            <a:ext cx="7219474" cy="3994309"/>
          </a:xfrm>
          <a:prstGeom prst="roundRect">
            <a:avLst>
              <a:gd name="adj" fmla="val 8690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6" name="Shape 3"/>
          <p:cNvSpPr/>
          <p:nvPr/>
        </p:nvSpPr>
        <p:spPr>
          <a:xfrm>
            <a:off x="1061323" y="2639020"/>
            <a:ext cx="7204234" cy="66317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4"/>
          <p:cNvSpPr/>
          <p:nvPr/>
        </p:nvSpPr>
        <p:spPr>
          <a:xfrm>
            <a:off x="1292662" y="2785467"/>
            <a:ext cx="3135630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src/main/java/pages</a:t>
            </a:r>
            <a:endParaRPr lang="en-US" sz="1800" dirty="0"/>
          </a:p>
        </p:txBody>
      </p:sp>
      <p:sp>
        <p:nvSpPr>
          <p:cNvPr id="8" name="Text 5"/>
          <p:cNvSpPr/>
          <p:nvPr/>
        </p:nvSpPr>
        <p:spPr>
          <a:xfrm>
            <a:off x="4898588" y="2785467"/>
            <a:ext cx="3135630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Page Object Model</a:t>
            </a:r>
            <a:endParaRPr lang="en-US" sz="1800" dirty="0"/>
          </a:p>
        </p:txBody>
      </p:sp>
      <p:sp>
        <p:nvSpPr>
          <p:cNvPr id="9" name="Shape 6"/>
          <p:cNvSpPr/>
          <p:nvPr/>
        </p:nvSpPr>
        <p:spPr>
          <a:xfrm>
            <a:off x="1061323" y="3302198"/>
            <a:ext cx="7204234" cy="663178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7"/>
          <p:cNvSpPr/>
          <p:nvPr/>
        </p:nvSpPr>
        <p:spPr>
          <a:xfrm>
            <a:off x="1292662" y="3448645"/>
            <a:ext cx="3135630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src/test/java/tests</a:t>
            </a:r>
            <a:endParaRPr lang="en-US" sz="1800" dirty="0"/>
          </a:p>
        </p:txBody>
      </p:sp>
      <p:sp>
        <p:nvSpPr>
          <p:cNvPr id="11" name="Text 8"/>
          <p:cNvSpPr/>
          <p:nvPr/>
        </p:nvSpPr>
        <p:spPr>
          <a:xfrm>
            <a:off x="4898588" y="3448645"/>
            <a:ext cx="3135630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Tests</a:t>
            </a:r>
            <a:endParaRPr lang="en-US" sz="1800" dirty="0"/>
          </a:p>
        </p:txBody>
      </p:sp>
      <p:sp>
        <p:nvSpPr>
          <p:cNvPr id="12" name="Shape 9"/>
          <p:cNvSpPr/>
          <p:nvPr/>
        </p:nvSpPr>
        <p:spPr>
          <a:xfrm>
            <a:off x="1061323" y="3965377"/>
            <a:ext cx="7204234" cy="66317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10"/>
          <p:cNvSpPr/>
          <p:nvPr/>
        </p:nvSpPr>
        <p:spPr>
          <a:xfrm>
            <a:off x="1292662" y="4111823"/>
            <a:ext cx="3135630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reports</a:t>
            </a:r>
            <a:endParaRPr lang="en-US" sz="1800" dirty="0"/>
          </a:p>
        </p:txBody>
      </p:sp>
      <p:sp>
        <p:nvSpPr>
          <p:cNvPr id="14" name="Text 11"/>
          <p:cNvSpPr/>
          <p:nvPr/>
        </p:nvSpPr>
        <p:spPr>
          <a:xfrm>
            <a:off x="4898588" y="4111823"/>
            <a:ext cx="3135630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Allure reports</a:t>
            </a:r>
            <a:endParaRPr lang="en-US" sz="1800" dirty="0"/>
          </a:p>
        </p:txBody>
      </p:sp>
      <p:sp>
        <p:nvSpPr>
          <p:cNvPr id="15" name="Shape 12"/>
          <p:cNvSpPr/>
          <p:nvPr/>
        </p:nvSpPr>
        <p:spPr>
          <a:xfrm>
            <a:off x="1061323" y="4628555"/>
            <a:ext cx="7204234" cy="663178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Text 13"/>
          <p:cNvSpPr/>
          <p:nvPr/>
        </p:nvSpPr>
        <p:spPr>
          <a:xfrm>
            <a:off x="1292662" y="4775002"/>
            <a:ext cx="3135630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pom.xml</a:t>
            </a:r>
            <a:endParaRPr lang="en-US" sz="1800" dirty="0"/>
          </a:p>
        </p:txBody>
      </p:sp>
      <p:sp>
        <p:nvSpPr>
          <p:cNvPr id="17" name="Text 14"/>
          <p:cNvSpPr/>
          <p:nvPr/>
        </p:nvSpPr>
        <p:spPr>
          <a:xfrm>
            <a:off x="4898588" y="4775002"/>
            <a:ext cx="3135630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Maven dependencies</a:t>
            </a:r>
            <a:endParaRPr lang="en-US" sz="1800" dirty="0"/>
          </a:p>
        </p:txBody>
      </p:sp>
      <p:sp>
        <p:nvSpPr>
          <p:cNvPr id="18" name="Shape 15"/>
          <p:cNvSpPr/>
          <p:nvPr/>
        </p:nvSpPr>
        <p:spPr>
          <a:xfrm>
            <a:off x="1061323" y="5291733"/>
            <a:ext cx="7204234" cy="66317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9" name="Text 16"/>
          <p:cNvSpPr/>
          <p:nvPr/>
        </p:nvSpPr>
        <p:spPr>
          <a:xfrm>
            <a:off x="1292662" y="5438180"/>
            <a:ext cx="3135630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README.md</a:t>
            </a:r>
            <a:endParaRPr lang="en-US" sz="1800" dirty="0"/>
          </a:p>
        </p:txBody>
      </p:sp>
      <p:sp>
        <p:nvSpPr>
          <p:cNvPr id="20" name="Text 17"/>
          <p:cNvSpPr/>
          <p:nvPr/>
        </p:nvSpPr>
        <p:spPr>
          <a:xfrm>
            <a:off x="4898588" y="5438180"/>
            <a:ext cx="3135630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Project documentation</a:t>
            </a:r>
            <a:endParaRPr lang="en-US" sz="1800" dirty="0"/>
          </a:p>
        </p:txBody>
      </p:sp>
      <p:sp>
        <p:nvSpPr>
          <p:cNvPr id="21" name="Shape 18"/>
          <p:cNvSpPr/>
          <p:nvPr/>
        </p:nvSpPr>
        <p:spPr>
          <a:xfrm>
            <a:off x="1061323" y="5954911"/>
            <a:ext cx="7204234" cy="663178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2" name="Text 19"/>
          <p:cNvSpPr/>
          <p:nvPr/>
        </p:nvSpPr>
        <p:spPr>
          <a:xfrm>
            <a:off x="1292662" y="6101358"/>
            <a:ext cx="3135630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RegressionTesting.xml</a:t>
            </a:r>
            <a:endParaRPr lang="en-US" sz="1800" dirty="0"/>
          </a:p>
        </p:txBody>
      </p:sp>
      <p:sp>
        <p:nvSpPr>
          <p:cNvPr id="23" name="Text 20"/>
          <p:cNvSpPr/>
          <p:nvPr/>
        </p:nvSpPr>
        <p:spPr>
          <a:xfrm>
            <a:off x="4898588" y="6101358"/>
            <a:ext cx="3135630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Regression test cases</a:t>
            </a:r>
            <a:endParaRPr lang="en-US" sz="18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243840" y="1402437"/>
            <a:ext cx="14142720" cy="5424607"/>
          </a:xfrm>
          <a:prstGeom prst="roundRect">
            <a:avLst>
              <a:gd name="adj" fmla="val 10238"/>
            </a:avLst>
          </a:prstGeom>
          <a:solidFill>
            <a:srgbClr val="00002E">
              <a:alpha val="75000"/>
            </a:srgbClr>
          </a:solidFill>
          <a:ln w="53340">
            <a:solidFill>
              <a:srgbClr val="E6E6E6">
                <a:alpha val="25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" name="Text 1"/>
          <p:cNvSpPr/>
          <p:nvPr/>
        </p:nvSpPr>
        <p:spPr>
          <a:xfrm>
            <a:off x="1053703" y="2038707"/>
            <a:ext cx="6034207" cy="6805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50"/>
              </a:lnSpc>
              <a:buNone/>
            </a:pPr>
            <a:r>
              <a:rPr lang="en-US" sz="4250" dirty="0">
                <a:solidFill>
                  <a:srgbClr val="FF85B8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Prerequisites for Testing</a:t>
            </a:r>
            <a:endParaRPr lang="en-US" sz="4250" dirty="0"/>
          </a:p>
        </p:txBody>
      </p:sp>
      <p:sp>
        <p:nvSpPr>
          <p:cNvPr id="4" name="Shape 2"/>
          <p:cNvSpPr/>
          <p:nvPr/>
        </p:nvSpPr>
        <p:spPr>
          <a:xfrm>
            <a:off x="1053703" y="3182064"/>
            <a:ext cx="6145887" cy="848678"/>
          </a:xfrm>
          <a:prstGeom prst="roundRect">
            <a:avLst>
              <a:gd name="adj" fmla="val 40899"/>
            </a:avLst>
          </a:prstGeom>
          <a:solidFill>
            <a:srgbClr val="00002E"/>
          </a:solidFill>
          <a:ln w="22860">
            <a:solidFill>
              <a:srgbClr val="F2B42D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3"/>
          <p:cNvSpPr/>
          <p:nvPr/>
        </p:nvSpPr>
        <p:spPr>
          <a:xfrm>
            <a:off x="1307902" y="3436263"/>
            <a:ext cx="2722364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Java JDK 8+</a:t>
            </a:r>
            <a:endParaRPr lang="en-US" sz="2100" dirty="0"/>
          </a:p>
        </p:txBody>
      </p:sp>
      <p:sp>
        <p:nvSpPr>
          <p:cNvPr id="6" name="Shape 4"/>
          <p:cNvSpPr/>
          <p:nvPr/>
        </p:nvSpPr>
        <p:spPr>
          <a:xfrm>
            <a:off x="7430929" y="3182064"/>
            <a:ext cx="6145887" cy="848678"/>
          </a:xfrm>
          <a:prstGeom prst="roundRect">
            <a:avLst>
              <a:gd name="adj" fmla="val 40899"/>
            </a:avLst>
          </a:prstGeom>
          <a:solidFill>
            <a:srgbClr val="00002E"/>
          </a:solidFill>
          <a:ln w="22860">
            <a:solidFill>
              <a:srgbClr val="D7425E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 5"/>
          <p:cNvSpPr/>
          <p:nvPr/>
        </p:nvSpPr>
        <p:spPr>
          <a:xfrm>
            <a:off x="7685127" y="3436263"/>
            <a:ext cx="2722364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Maven Installed</a:t>
            </a:r>
            <a:endParaRPr lang="en-US" sz="2100" dirty="0"/>
          </a:p>
        </p:txBody>
      </p:sp>
      <p:sp>
        <p:nvSpPr>
          <p:cNvPr id="8" name="Shape 6"/>
          <p:cNvSpPr/>
          <p:nvPr/>
        </p:nvSpPr>
        <p:spPr>
          <a:xfrm>
            <a:off x="1053703" y="4262080"/>
            <a:ext cx="6145887" cy="848678"/>
          </a:xfrm>
          <a:prstGeom prst="roundRect">
            <a:avLst>
              <a:gd name="adj" fmla="val 40899"/>
            </a:avLst>
          </a:prstGeom>
          <a:solidFill>
            <a:srgbClr val="00002E"/>
          </a:solidFill>
          <a:ln w="22860">
            <a:solidFill>
              <a:srgbClr val="DD785E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Text 7"/>
          <p:cNvSpPr/>
          <p:nvPr/>
        </p:nvSpPr>
        <p:spPr>
          <a:xfrm>
            <a:off x="1307902" y="4516279"/>
            <a:ext cx="2722364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Selenium WebDriver</a:t>
            </a:r>
            <a:endParaRPr lang="en-US" sz="2100" dirty="0"/>
          </a:p>
        </p:txBody>
      </p:sp>
      <p:sp>
        <p:nvSpPr>
          <p:cNvPr id="10" name="Shape 8"/>
          <p:cNvSpPr/>
          <p:nvPr/>
        </p:nvSpPr>
        <p:spPr>
          <a:xfrm>
            <a:off x="7430929" y="4262080"/>
            <a:ext cx="6145887" cy="848678"/>
          </a:xfrm>
          <a:prstGeom prst="roundRect">
            <a:avLst>
              <a:gd name="adj" fmla="val 40899"/>
            </a:avLst>
          </a:prstGeom>
          <a:solidFill>
            <a:srgbClr val="00002E"/>
          </a:solidFill>
          <a:ln w="22860">
            <a:solidFill>
              <a:srgbClr val="48A8E2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 9"/>
          <p:cNvSpPr/>
          <p:nvPr/>
        </p:nvSpPr>
        <p:spPr>
          <a:xfrm>
            <a:off x="7685127" y="4516279"/>
            <a:ext cx="2722364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TestNG Framework</a:t>
            </a:r>
            <a:endParaRPr lang="en-US" sz="2100" dirty="0"/>
          </a:p>
        </p:txBody>
      </p:sp>
      <p:sp>
        <p:nvSpPr>
          <p:cNvPr id="12" name="Shape 10"/>
          <p:cNvSpPr/>
          <p:nvPr/>
        </p:nvSpPr>
        <p:spPr>
          <a:xfrm>
            <a:off x="1053703" y="5342096"/>
            <a:ext cx="6145887" cy="848678"/>
          </a:xfrm>
          <a:prstGeom prst="roundRect">
            <a:avLst>
              <a:gd name="adj" fmla="val 40899"/>
            </a:avLst>
          </a:prstGeom>
          <a:solidFill>
            <a:srgbClr val="00002E"/>
          </a:solidFill>
          <a:ln w="22860">
            <a:solidFill>
              <a:srgbClr val="59ABA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3" name="Text 11"/>
          <p:cNvSpPr/>
          <p:nvPr/>
        </p:nvSpPr>
        <p:spPr>
          <a:xfrm>
            <a:off x="1307902" y="5596295"/>
            <a:ext cx="3008114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Postman for API Testing</a:t>
            </a:r>
            <a:endParaRPr lang="en-US" sz="2100" dirty="0"/>
          </a:p>
        </p:txBody>
      </p:sp>
      <p:sp>
        <p:nvSpPr>
          <p:cNvPr id="14" name="Shape 12"/>
          <p:cNvSpPr/>
          <p:nvPr/>
        </p:nvSpPr>
        <p:spPr>
          <a:xfrm>
            <a:off x="7430929" y="5342096"/>
            <a:ext cx="6145887" cy="848678"/>
          </a:xfrm>
          <a:prstGeom prst="roundRect">
            <a:avLst>
              <a:gd name="adj" fmla="val 40899"/>
            </a:avLst>
          </a:prstGeom>
          <a:solidFill>
            <a:srgbClr val="00002E"/>
          </a:solidFill>
          <a:ln w="22860">
            <a:solidFill>
              <a:srgbClr val="F2B42D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5" name="Text 13"/>
          <p:cNvSpPr/>
          <p:nvPr/>
        </p:nvSpPr>
        <p:spPr>
          <a:xfrm>
            <a:off x="7685127" y="5596295"/>
            <a:ext cx="2832021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Allure for Test Reports</a:t>
            </a:r>
            <a:endParaRPr lang="en-US" sz="21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2541746" y="243840"/>
            <a:ext cx="9546788" cy="7810857"/>
          </a:xfrm>
          <a:prstGeom prst="roundRect">
            <a:avLst>
              <a:gd name="adj" fmla="val 4800"/>
            </a:avLst>
          </a:prstGeom>
          <a:solidFill>
            <a:srgbClr val="00002E">
              <a:alpha val="75000"/>
            </a:srgbClr>
          </a:solidFill>
          <a:ln w="38100">
            <a:solidFill>
              <a:srgbClr val="E6E6E6">
                <a:alpha val="25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1746" y="243840"/>
            <a:ext cx="9546788" cy="195250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088362" y="2625804"/>
            <a:ext cx="3675340" cy="4593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850" dirty="0">
                <a:solidFill>
                  <a:srgbClr val="FF85B8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Setup Instructions</a:t>
            </a:r>
            <a:endParaRPr lang="en-US" sz="28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8362" y="3319343"/>
            <a:ext cx="780931" cy="93714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4103489" y="3475434"/>
            <a:ext cx="1837611" cy="2295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Clone Repository</a:t>
            </a:r>
            <a:endParaRPr lang="en-US" sz="1400" dirty="0"/>
          </a:p>
        </p:txBody>
      </p:sp>
      <p:sp>
        <p:nvSpPr>
          <p:cNvPr id="7" name="Text 3"/>
          <p:cNvSpPr/>
          <p:nvPr/>
        </p:nvSpPr>
        <p:spPr>
          <a:xfrm>
            <a:off x="4103489" y="3798689"/>
            <a:ext cx="7438430" cy="2499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git clone </a:t>
            </a:r>
            <a:r>
              <a:rPr lang="en-US" sz="1200" u="sng" dirty="0">
                <a:solidFill>
                  <a:srgbClr val="F2B42D"/>
                </a:solidFill>
                <a:latin typeface="PT Sans" pitchFamily="34" charset="0"/>
                <a:ea typeface="PT Sans" pitchFamily="34" charset="-122"/>
                <a:cs typeface="PT Sans" pitchFamily="34" charset="-12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https://github.com/MohamedHussien311/DEPI_Grad_Project_AutomationExerciseWebsite.git</a:t>
            </a:r>
            <a:endParaRPr lang="en-US" sz="120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88362" y="4256484"/>
            <a:ext cx="780931" cy="937141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4103489" y="4412575"/>
            <a:ext cx="1837611" cy="2295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Navigate Directory</a:t>
            </a:r>
            <a:endParaRPr lang="en-US" sz="1400" dirty="0"/>
          </a:p>
        </p:txBody>
      </p:sp>
      <p:sp>
        <p:nvSpPr>
          <p:cNvPr id="10" name="Text 5"/>
          <p:cNvSpPr/>
          <p:nvPr/>
        </p:nvSpPr>
        <p:spPr>
          <a:xfrm>
            <a:off x="4103489" y="4735830"/>
            <a:ext cx="7438430" cy="2499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cd DEPI_Grad_Project_AutomationExerciseWebsite</a:t>
            </a:r>
            <a:endParaRPr lang="en-US" sz="120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8362" y="5193625"/>
            <a:ext cx="780931" cy="937141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4103489" y="5349716"/>
            <a:ext cx="1837611" cy="2295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Install Dependencies</a:t>
            </a:r>
            <a:endParaRPr lang="en-US" sz="1400" dirty="0"/>
          </a:p>
        </p:txBody>
      </p:sp>
      <p:sp>
        <p:nvSpPr>
          <p:cNvPr id="13" name="Text 7"/>
          <p:cNvSpPr/>
          <p:nvPr/>
        </p:nvSpPr>
        <p:spPr>
          <a:xfrm>
            <a:off x="4103489" y="5672971"/>
            <a:ext cx="7438430" cy="2499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Run mvn clean install</a:t>
            </a:r>
            <a:endParaRPr lang="en-US" sz="1200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88362" y="6130766"/>
            <a:ext cx="780931" cy="1494473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4103489" y="6286857"/>
            <a:ext cx="1837611" cy="2295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Run Tests</a:t>
            </a:r>
            <a:endParaRPr lang="en-US" sz="1400" dirty="0"/>
          </a:p>
        </p:txBody>
      </p:sp>
      <p:sp>
        <p:nvSpPr>
          <p:cNvPr id="16" name="Text 9"/>
          <p:cNvSpPr/>
          <p:nvPr/>
        </p:nvSpPr>
        <p:spPr>
          <a:xfrm>
            <a:off x="4103489" y="6610112"/>
            <a:ext cx="7438430" cy="2499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Manual: follow test cases</a:t>
            </a:r>
            <a:endParaRPr lang="en-US" sz="1200" dirty="0"/>
          </a:p>
        </p:txBody>
      </p:sp>
      <p:sp>
        <p:nvSpPr>
          <p:cNvPr id="17" name="Text 10"/>
          <p:cNvSpPr/>
          <p:nvPr/>
        </p:nvSpPr>
        <p:spPr>
          <a:xfrm>
            <a:off x="4103489" y="6914674"/>
            <a:ext cx="7438430" cy="2499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API: use Postman collection</a:t>
            </a:r>
            <a:endParaRPr lang="en-US" sz="1200" dirty="0"/>
          </a:p>
        </p:txBody>
      </p:sp>
      <p:sp>
        <p:nvSpPr>
          <p:cNvPr id="18" name="Text 11"/>
          <p:cNvSpPr/>
          <p:nvPr/>
        </p:nvSpPr>
        <p:spPr>
          <a:xfrm>
            <a:off x="4103489" y="7219236"/>
            <a:ext cx="7438430" cy="2499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Automation: mvn test command</a:t>
            </a:r>
            <a:endParaRPr lang="en-US" sz="12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243840" y="1053941"/>
            <a:ext cx="14142720" cy="6121598"/>
          </a:xfrm>
          <a:prstGeom prst="roundRect">
            <a:avLst>
              <a:gd name="adj" fmla="val 9072"/>
            </a:avLst>
          </a:prstGeom>
          <a:solidFill>
            <a:srgbClr val="00002E">
              <a:alpha val="75000"/>
            </a:srgbClr>
          </a:solidFill>
          <a:ln w="53340">
            <a:solidFill>
              <a:srgbClr val="E6E6E6">
                <a:alpha val="25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40" y="1053941"/>
            <a:ext cx="14142720" cy="289250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053703" y="4582716"/>
            <a:ext cx="5444728" cy="6805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50"/>
              </a:lnSpc>
              <a:buNone/>
            </a:pPr>
            <a:r>
              <a:rPr lang="en-US" sz="4250" dirty="0">
                <a:solidFill>
                  <a:srgbClr val="FF85B8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Test Reports</a:t>
            </a:r>
            <a:endParaRPr lang="en-US" sz="4250" dirty="0"/>
          </a:p>
        </p:txBody>
      </p:sp>
      <p:sp>
        <p:nvSpPr>
          <p:cNvPr id="5" name="Shape 2"/>
          <p:cNvSpPr/>
          <p:nvPr/>
        </p:nvSpPr>
        <p:spPr>
          <a:xfrm>
            <a:off x="1053703" y="5610344"/>
            <a:ext cx="520541" cy="520541"/>
          </a:xfrm>
          <a:prstGeom prst="roundRect">
            <a:avLst>
              <a:gd name="adj" fmla="val 66681"/>
            </a:avLst>
          </a:prstGeom>
          <a:solidFill>
            <a:srgbClr val="00002E"/>
          </a:solidFill>
          <a:ln w="22860">
            <a:solidFill>
              <a:srgbClr val="F2B42D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1805583" y="5689878"/>
            <a:ext cx="3134201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Allure Report Generation</a:t>
            </a:r>
            <a:endParaRPr lang="en-US" sz="2100" dirty="0"/>
          </a:p>
        </p:txBody>
      </p:sp>
      <p:sp>
        <p:nvSpPr>
          <p:cNvPr id="7" name="Text 4"/>
          <p:cNvSpPr/>
          <p:nvPr/>
        </p:nvSpPr>
        <p:spPr>
          <a:xfrm>
            <a:off x="1805583" y="6168985"/>
            <a:ext cx="5365075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Run "allure generate" to generate reports</a:t>
            </a:r>
            <a:endParaRPr lang="en-US" sz="1800" dirty="0"/>
          </a:p>
        </p:txBody>
      </p:sp>
      <p:sp>
        <p:nvSpPr>
          <p:cNvPr id="8" name="Shape 5"/>
          <p:cNvSpPr/>
          <p:nvPr/>
        </p:nvSpPr>
        <p:spPr>
          <a:xfrm>
            <a:off x="7459861" y="5610344"/>
            <a:ext cx="520541" cy="520541"/>
          </a:xfrm>
          <a:prstGeom prst="roundRect">
            <a:avLst>
              <a:gd name="adj" fmla="val 66681"/>
            </a:avLst>
          </a:prstGeom>
          <a:solidFill>
            <a:srgbClr val="00002E"/>
          </a:solidFill>
          <a:ln w="22860">
            <a:solidFill>
              <a:srgbClr val="D7425E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Text 6"/>
          <p:cNvSpPr/>
          <p:nvPr/>
        </p:nvSpPr>
        <p:spPr>
          <a:xfrm>
            <a:off x="8211741" y="5689878"/>
            <a:ext cx="2722364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View Reports</a:t>
            </a:r>
            <a:endParaRPr lang="en-US" sz="2100" dirty="0"/>
          </a:p>
        </p:txBody>
      </p:sp>
      <p:sp>
        <p:nvSpPr>
          <p:cNvPr id="10" name="Text 7"/>
          <p:cNvSpPr/>
          <p:nvPr/>
        </p:nvSpPr>
        <p:spPr>
          <a:xfrm>
            <a:off x="8211741" y="6168985"/>
            <a:ext cx="5365075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Run "allure serve" to open generated report in browser</a:t>
            </a:r>
            <a:endParaRPr lang="en-US" sz="18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243840" y="882015"/>
            <a:ext cx="14142720" cy="6465451"/>
          </a:xfrm>
          <a:prstGeom prst="roundRect">
            <a:avLst>
              <a:gd name="adj" fmla="val 8590"/>
            </a:avLst>
          </a:prstGeom>
          <a:solidFill>
            <a:srgbClr val="00002E">
              <a:alpha val="75000"/>
            </a:srgbClr>
          </a:solidFill>
          <a:ln w="53340">
            <a:solidFill>
              <a:srgbClr val="E6E6E6">
                <a:alpha val="25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40" y="882015"/>
            <a:ext cx="14142720" cy="289250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053703" y="4410789"/>
            <a:ext cx="5858351" cy="6805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50"/>
              </a:lnSpc>
              <a:buNone/>
            </a:pPr>
            <a:r>
              <a:rPr lang="en-US" sz="4250" dirty="0">
                <a:solidFill>
                  <a:srgbClr val="FF85B8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Contribution Guidelines</a:t>
            </a:r>
            <a:endParaRPr lang="en-US" sz="4250" dirty="0"/>
          </a:p>
        </p:txBody>
      </p:sp>
      <p:sp>
        <p:nvSpPr>
          <p:cNvPr id="5" name="Text 2"/>
          <p:cNvSpPr/>
          <p:nvPr/>
        </p:nvSpPr>
        <p:spPr>
          <a:xfrm>
            <a:off x="1053703" y="5438418"/>
            <a:ext cx="12522994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900"/>
              </a:lnSpc>
              <a:buSzPct val="100000"/>
              <a:buChar char="•"/>
            </a:pPr>
            <a:r>
              <a:rPr lang="en-US" sz="1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Follow project structure for new test cases</a:t>
            </a:r>
            <a:endParaRPr lang="en-US" sz="1800" dirty="0"/>
          </a:p>
        </p:txBody>
      </p:sp>
      <p:sp>
        <p:nvSpPr>
          <p:cNvPr id="6" name="Text 3"/>
          <p:cNvSpPr/>
          <p:nvPr/>
        </p:nvSpPr>
        <p:spPr>
          <a:xfrm>
            <a:off x="1053703" y="5889665"/>
            <a:ext cx="12522994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900"/>
              </a:lnSpc>
              <a:buSzPct val="100000"/>
              <a:buChar char="•"/>
            </a:pPr>
            <a:r>
              <a:rPr lang="en-US" sz="1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Use proper naming and documentation</a:t>
            </a:r>
            <a:endParaRPr lang="en-US" sz="1800" dirty="0"/>
          </a:p>
        </p:txBody>
      </p:sp>
      <p:sp>
        <p:nvSpPr>
          <p:cNvPr id="7" name="Text 4"/>
          <p:cNvSpPr/>
          <p:nvPr/>
        </p:nvSpPr>
        <p:spPr>
          <a:xfrm>
            <a:off x="1053703" y="6340912"/>
            <a:ext cx="12522994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900"/>
              </a:lnSpc>
              <a:buSzPct val="100000"/>
              <a:buChar char="•"/>
            </a:pPr>
            <a:r>
              <a:rPr lang="en-US" sz="1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Run all tests before committing changes</a:t>
            </a:r>
            <a:endParaRPr lang="en-US" sz="180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243840" y="2152531"/>
            <a:ext cx="14142720" cy="3924419"/>
          </a:xfrm>
          <a:prstGeom prst="roundRect">
            <a:avLst>
              <a:gd name="adj" fmla="val 14151"/>
            </a:avLst>
          </a:prstGeom>
          <a:solidFill>
            <a:srgbClr val="00002E">
              <a:alpha val="75000"/>
            </a:srgbClr>
          </a:solidFill>
          <a:ln w="53340">
            <a:solidFill>
              <a:srgbClr val="E6E6E6">
                <a:alpha val="25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" name="Text 1"/>
          <p:cNvSpPr/>
          <p:nvPr/>
        </p:nvSpPr>
        <p:spPr>
          <a:xfrm>
            <a:off x="1053703" y="2788801"/>
            <a:ext cx="5444728" cy="6805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50"/>
              </a:lnSpc>
              <a:buNone/>
            </a:pPr>
            <a:r>
              <a:rPr lang="en-US" sz="4250" dirty="0">
                <a:solidFill>
                  <a:srgbClr val="FF85B8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Languages Used</a:t>
            </a:r>
            <a:endParaRPr lang="en-US" sz="4250" dirty="0"/>
          </a:p>
        </p:txBody>
      </p:sp>
      <p:sp>
        <p:nvSpPr>
          <p:cNvPr id="4" name="Text 2"/>
          <p:cNvSpPr/>
          <p:nvPr/>
        </p:nvSpPr>
        <p:spPr>
          <a:xfrm>
            <a:off x="1053703" y="4047768"/>
            <a:ext cx="6087904" cy="7635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6000"/>
              </a:lnSpc>
              <a:buNone/>
            </a:pPr>
            <a:r>
              <a:rPr lang="en-US" sz="60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88%</a:t>
            </a:r>
            <a:endParaRPr lang="en-US" sz="6000" dirty="0"/>
          </a:p>
        </p:txBody>
      </p:sp>
      <p:sp>
        <p:nvSpPr>
          <p:cNvPr id="5" name="Text 3"/>
          <p:cNvSpPr/>
          <p:nvPr/>
        </p:nvSpPr>
        <p:spPr>
          <a:xfrm>
            <a:off x="2736413" y="5100399"/>
            <a:ext cx="2722364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Java</a:t>
            </a:r>
            <a:endParaRPr lang="en-US" sz="2100" dirty="0"/>
          </a:p>
        </p:txBody>
      </p:sp>
      <p:sp>
        <p:nvSpPr>
          <p:cNvPr id="6" name="Text 4"/>
          <p:cNvSpPr/>
          <p:nvPr/>
        </p:nvSpPr>
        <p:spPr>
          <a:xfrm>
            <a:off x="7488674" y="4047768"/>
            <a:ext cx="6088023" cy="7635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6000"/>
              </a:lnSpc>
              <a:buNone/>
            </a:pPr>
            <a:r>
              <a:rPr lang="en-US" sz="60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12%</a:t>
            </a:r>
            <a:endParaRPr lang="en-US" sz="6000" dirty="0"/>
          </a:p>
        </p:txBody>
      </p:sp>
      <p:sp>
        <p:nvSpPr>
          <p:cNvPr id="7" name="Text 5"/>
          <p:cNvSpPr/>
          <p:nvPr/>
        </p:nvSpPr>
        <p:spPr>
          <a:xfrm>
            <a:off x="9171503" y="5100399"/>
            <a:ext cx="2722364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JavaScript</a:t>
            </a:r>
            <a:endParaRPr lang="en-US" sz="210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243840" y="418267"/>
            <a:ext cx="14142720" cy="7393067"/>
          </a:xfrm>
          <a:prstGeom prst="roundRect">
            <a:avLst>
              <a:gd name="adj" fmla="val 7512"/>
            </a:avLst>
          </a:prstGeom>
          <a:solidFill>
            <a:srgbClr val="00002E">
              <a:alpha val="75000"/>
            </a:srgbClr>
          </a:solidFill>
          <a:ln w="53340">
            <a:solidFill>
              <a:srgbClr val="E6E6E6">
                <a:alpha val="25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40" y="418267"/>
            <a:ext cx="14142720" cy="7393067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243840" y="317906"/>
            <a:ext cx="14142720" cy="7393067"/>
          </a:xfrm>
          <a:prstGeom prst="roundRect">
            <a:avLst>
              <a:gd name="adj" fmla="val 7512"/>
            </a:avLst>
          </a:prstGeom>
          <a:solidFill>
            <a:srgbClr val="00002E">
              <a:alpha val="8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1053703" y="1054537"/>
            <a:ext cx="5444728" cy="6805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50"/>
              </a:lnSpc>
              <a:buNone/>
            </a:pPr>
            <a:r>
              <a:rPr lang="en-US" sz="4250" dirty="0">
                <a:solidFill>
                  <a:srgbClr val="FF85B8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Project Contributors</a:t>
            </a:r>
            <a:endParaRPr lang="en-US" sz="42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3703" y="2342436"/>
            <a:ext cx="3234095" cy="300442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360168" y="5622157"/>
            <a:ext cx="3266837" cy="4083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550" dirty="0">
                <a:solidFill>
                  <a:srgbClr val="FF85B8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Mohamed Hussein</a:t>
            </a:r>
            <a:endParaRPr lang="en-US" sz="2550" dirty="0"/>
          </a:p>
        </p:txBody>
      </p:sp>
      <p:sp>
        <p:nvSpPr>
          <p:cNvPr id="8" name="Text 4"/>
          <p:cNvSpPr/>
          <p:nvPr/>
        </p:nvSpPr>
        <p:spPr>
          <a:xfrm>
            <a:off x="1053703" y="6246852"/>
            <a:ext cx="5979200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u="sng" dirty="0">
                <a:solidFill>
                  <a:srgbClr val="F44444"/>
                </a:solidFill>
                <a:latin typeface="PT Sans" pitchFamily="34" charset="0"/>
                <a:ea typeface="PT Sans" pitchFamily="34" charset="-122"/>
                <a:cs typeface="PT Sans" pitchFamily="34" charset="-12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mohamedelaraby7798@gmail.com</a:t>
            </a:r>
            <a:endParaRPr lang="en-US" sz="18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21683" y="2342436"/>
            <a:ext cx="2598182" cy="2775585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534278" y="5417965"/>
            <a:ext cx="3266837" cy="4083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550" dirty="0">
                <a:solidFill>
                  <a:srgbClr val="FF85B8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Omar Saleh</a:t>
            </a:r>
            <a:endParaRPr lang="en-US" sz="2550" dirty="0"/>
          </a:p>
        </p:txBody>
      </p:sp>
      <p:sp>
        <p:nvSpPr>
          <p:cNvPr id="11" name="Text 6"/>
          <p:cNvSpPr/>
          <p:nvPr/>
        </p:nvSpPr>
        <p:spPr>
          <a:xfrm>
            <a:off x="9010171" y="6018014"/>
            <a:ext cx="5979200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u="sng" dirty="0">
                <a:solidFill>
                  <a:srgbClr val="F44444"/>
                </a:solidFill>
                <a:latin typeface="PT Sans" pitchFamily="34" charset="0"/>
                <a:ea typeface="PT Sans" pitchFamily="34" charset="-122"/>
                <a:cs typeface="PT Sans" pitchFamily="34" charset="-12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omarsaleh.os04@gmail.com</a:t>
            </a:r>
            <a:endParaRPr lang="en-US" sz="1800" dirty="0"/>
          </a:p>
        </p:txBody>
      </p:sp>
      <p:sp>
        <p:nvSpPr>
          <p:cNvPr id="12" name="Text 7"/>
          <p:cNvSpPr/>
          <p:nvPr/>
        </p:nvSpPr>
        <p:spPr>
          <a:xfrm>
            <a:off x="7605117" y="6596539"/>
            <a:ext cx="5979200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endParaRPr lang="en-US" sz="18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243840" y="910709"/>
            <a:ext cx="14142720" cy="6408182"/>
          </a:xfrm>
          <a:prstGeom prst="roundRect">
            <a:avLst>
              <a:gd name="adj" fmla="val 8666"/>
            </a:avLst>
          </a:prstGeom>
          <a:solidFill>
            <a:srgbClr val="00002E">
              <a:alpha val="75000"/>
            </a:srgbClr>
          </a:solidFill>
          <a:ln w="53340">
            <a:solidFill>
              <a:srgbClr val="E6E6E6">
                <a:alpha val="25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" name="Text 1"/>
          <p:cNvSpPr/>
          <p:nvPr/>
        </p:nvSpPr>
        <p:spPr>
          <a:xfrm>
            <a:off x="1053703" y="1546979"/>
            <a:ext cx="5444728" cy="6805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50"/>
              </a:lnSpc>
              <a:buNone/>
            </a:pPr>
            <a:r>
              <a:rPr lang="en-US" sz="4250" dirty="0">
                <a:solidFill>
                  <a:srgbClr val="FF85B8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Testing Scope</a:t>
            </a:r>
            <a:endParaRPr lang="en-US" sz="4250" dirty="0"/>
          </a:p>
        </p:txBody>
      </p:sp>
      <p:sp>
        <p:nvSpPr>
          <p:cNvPr id="4" name="Text 2"/>
          <p:cNvSpPr/>
          <p:nvPr/>
        </p:nvSpPr>
        <p:spPr>
          <a:xfrm>
            <a:off x="1053703" y="2782848"/>
            <a:ext cx="5979200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endParaRPr lang="en-US" sz="1800" dirty="0"/>
          </a:p>
        </p:txBody>
      </p:sp>
      <p:sp>
        <p:nvSpPr>
          <p:cNvPr id="5" name="Text 3"/>
          <p:cNvSpPr/>
          <p:nvPr/>
        </p:nvSpPr>
        <p:spPr>
          <a:xfrm>
            <a:off x="1053703" y="3361373"/>
            <a:ext cx="5979200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900"/>
              </a:lnSpc>
              <a:buSzPct val="100000"/>
              <a:buChar char="•"/>
            </a:pPr>
            <a:r>
              <a:rPr lang="en-US" sz="1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User Management</a:t>
            </a:r>
            <a:endParaRPr lang="en-US" sz="1800" dirty="0"/>
          </a:p>
        </p:txBody>
      </p:sp>
      <p:sp>
        <p:nvSpPr>
          <p:cNvPr id="6" name="Text 4"/>
          <p:cNvSpPr/>
          <p:nvPr/>
        </p:nvSpPr>
        <p:spPr>
          <a:xfrm>
            <a:off x="1053703" y="3812619"/>
            <a:ext cx="5979200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900"/>
              </a:lnSpc>
              <a:buSzPct val="100000"/>
              <a:buChar char="•"/>
            </a:pPr>
            <a:r>
              <a:rPr lang="en-US" sz="1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Product Management</a:t>
            </a:r>
            <a:endParaRPr lang="en-US" sz="1800" dirty="0"/>
          </a:p>
        </p:txBody>
      </p:sp>
      <p:sp>
        <p:nvSpPr>
          <p:cNvPr id="7" name="Text 5"/>
          <p:cNvSpPr/>
          <p:nvPr/>
        </p:nvSpPr>
        <p:spPr>
          <a:xfrm>
            <a:off x="1053703" y="4263866"/>
            <a:ext cx="5979200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900"/>
              </a:lnSpc>
              <a:buSzPct val="100000"/>
              <a:buChar char="•"/>
            </a:pPr>
            <a:r>
              <a:rPr lang="en-US" sz="1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Shopping Cart &amp; Checkout</a:t>
            </a:r>
            <a:endParaRPr lang="en-US" sz="1800" dirty="0"/>
          </a:p>
        </p:txBody>
      </p:sp>
      <p:sp>
        <p:nvSpPr>
          <p:cNvPr id="8" name="Text 6"/>
          <p:cNvSpPr/>
          <p:nvPr/>
        </p:nvSpPr>
        <p:spPr>
          <a:xfrm>
            <a:off x="1053703" y="4715113"/>
            <a:ext cx="5979200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900"/>
              </a:lnSpc>
              <a:buSzPct val="100000"/>
              <a:buChar char="•"/>
            </a:pPr>
            <a:r>
              <a:rPr lang="en-US" sz="1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Contact and Support</a:t>
            </a:r>
            <a:endParaRPr lang="en-US" sz="1800" dirty="0"/>
          </a:p>
        </p:txBody>
      </p:sp>
      <p:sp>
        <p:nvSpPr>
          <p:cNvPr id="9" name="Text 7"/>
          <p:cNvSpPr/>
          <p:nvPr/>
        </p:nvSpPr>
        <p:spPr>
          <a:xfrm>
            <a:off x="1053703" y="5166360"/>
            <a:ext cx="5979200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900"/>
              </a:lnSpc>
              <a:buSzPct val="100000"/>
              <a:buChar char="•"/>
            </a:pPr>
            <a:r>
              <a:rPr lang="en-US" sz="1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Automation and API Testing</a:t>
            </a:r>
            <a:endParaRPr lang="en-US" sz="1800" dirty="0"/>
          </a:p>
        </p:txBody>
      </p:sp>
      <p:pic>
        <p:nvPicPr>
          <p:cNvPr id="10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5117" y="2834878"/>
            <a:ext cx="5979200" cy="3587472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243840" y="918210"/>
            <a:ext cx="14142720" cy="6393061"/>
          </a:xfrm>
          <a:prstGeom prst="roundRect">
            <a:avLst>
              <a:gd name="adj" fmla="val 8687"/>
            </a:avLst>
          </a:prstGeom>
          <a:solidFill>
            <a:srgbClr val="00002E">
              <a:alpha val="75000"/>
            </a:srgbClr>
          </a:solidFill>
          <a:ln w="53340">
            <a:solidFill>
              <a:srgbClr val="E6E6E6">
                <a:alpha val="25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" name="Text 1"/>
          <p:cNvSpPr/>
          <p:nvPr/>
        </p:nvSpPr>
        <p:spPr>
          <a:xfrm>
            <a:off x="1053703" y="1554480"/>
            <a:ext cx="5444728" cy="6805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50"/>
              </a:lnSpc>
              <a:buNone/>
            </a:pPr>
            <a:r>
              <a:rPr lang="en-US" sz="4250" dirty="0">
                <a:solidFill>
                  <a:srgbClr val="FF85B8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Project Contributors</a:t>
            </a:r>
            <a:endParaRPr lang="en-US" sz="42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3703" y="2842379"/>
            <a:ext cx="2395180" cy="239518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053703" y="5497830"/>
            <a:ext cx="2722364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FF85B8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Khaled Ahmed</a:t>
            </a: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1053703" y="6069449"/>
            <a:ext cx="3797498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u="sng" dirty="0">
                <a:solidFill>
                  <a:srgbClr val="F44444"/>
                </a:solidFill>
                <a:latin typeface="PT Sans" pitchFamily="34" charset="0"/>
                <a:ea typeface="PT Sans" pitchFamily="34" charset="-122"/>
                <a:cs typeface="PT Sans" pitchFamily="34" charset="-12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xsky0sama@gmail.com</a:t>
            </a:r>
            <a:endParaRPr lang="en-US" sz="180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3416" y="2842379"/>
            <a:ext cx="2408634" cy="2408634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423416" y="5511284"/>
            <a:ext cx="2722364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FF85B8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Abdallah Mohamed</a:t>
            </a:r>
            <a:endParaRPr lang="en-US" sz="2100" dirty="0"/>
          </a:p>
        </p:txBody>
      </p:sp>
      <p:sp>
        <p:nvSpPr>
          <p:cNvPr id="9" name="Text 5"/>
          <p:cNvSpPr/>
          <p:nvPr/>
        </p:nvSpPr>
        <p:spPr>
          <a:xfrm>
            <a:off x="5423416" y="6082903"/>
            <a:ext cx="3797498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u="sng" dirty="0">
                <a:solidFill>
                  <a:srgbClr val="F44444"/>
                </a:solidFill>
                <a:latin typeface="PT Sans" pitchFamily="34" charset="0"/>
                <a:ea typeface="PT Sans" pitchFamily="34" charset="-122"/>
                <a:cs typeface="PT Sans" pitchFamily="34" charset="-12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abdullah439875@feng.bu.edu.eg</a:t>
            </a:r>
            <a:endParaRPr lang="en-US" sz="180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93129" y="2842379"/>
            <a:ext cx="2422208" cy="2422208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9793129" y="5524857"/>
            <a:ext cx="2832021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FF85B8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Abdulrahman Mostafa</a:t>
            </a:r>
            <a:endParaRPr lang="en-US" sz="2100" dirty="0"/>
          </a:p>
        </p:txBody>
      </p:sp>
      <p:sp>
        <p:nvSpPr>
          <p:cNvPr id="12" name="Text 7"/>
          <p:cNvSpPr/>
          <p:nvPr/>
        </p:nvSpPr>
        <p:spPr>
          <a:xfrm>
            <a:off x="9793129" y="6096476"/>
            <a:ext cx="3797498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u="sng" dirty="0">
                <a:solidFill>
                  <a:srgbClr val="F44444"/>
                </a:solidFill>
                <a:latin typeface="PT Sans" pitchFamily="34" charset="0"/>
                <a:ea typeface="PT Sans" pitchFamily="34" charset="-122"/>
                <a:cs typeface="PT Sans" pitchFamily="34" charset="-12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abdomostafa511@gmail</a:t>
            </a:r>
            <a:endParaRPr lang="en-US" sz="1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1"/>
          <p:cNvSpPr/>
          <p:nvPr/>
        </p:nvSpPr>
        <p:spPr>
          <a:xfrm>
            <a:off x="4592836" y="567926"/>
            <a:ext cx="5444728" cy="6805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350"/>
              </a:lnSpc>
              <a:buNone/>
            </a:pPr>
            <a:r>
              <a:rPr lang="en-US" sz="4250" dirty="0">
                <a:solidFill>
                  <a:srgbClr val="FF85B8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Thank You!</a:t>
            </a:r>
            <a:endParaRPr lang="en-US" sz="4250" dirty="0"/>
          </a:p>
        </p:txBody>
      </p:sp>
      <p:pic>
        <p:nvPicPr>
          <p:cNvPr id="5" name="thank you">
            <a:hlinkClick r:id="" action="ppaction://media"/>
            <a:extLst>
              <a:ext uri="{FF2B5EF4-FFF2-40B4-BE49-F238E27FC236}">
                <a16:creationId xmlns:a16="http://schemas.microsoft.com/office/drawing/2014/main" id="{A5BF5C23-CFBE-F2B8-F39F-E1F45A9B0F5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323170" y="1637369"/>
            <a:ext cx="10303053" cy="566667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9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243840" y="622578"/>
            <a:ext cx="14142720" cy="6984325"/>
          </a:xfrm>
          <a:prstGeom prst="roundRect">
            <a:avLst>
              <a:gd name="adj" fmla="val 7952"/>
            </a:avLst>
          </a:prstGeom>
          <a:solidFill>
            <a:srgbClr val="00002E">
              <a:alpha val="75000"/>
            </a:srgbClr>
          </a:solidFill>
          <a:ln w="53340">
            <a:solidFill>
              <a:srgbClr val="E6E6E6">
                <a:alpha val="25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" name="Text 1"/>
          <p:cNvSpPr/>
          <p:nvPr/>
        </p:nvSpPr>
        <p:spPr>
          <a:xfrm>
            <a:off x="1053703" y="1258848"/>
            <a:ext cx="5444728" cy="6805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50"/>
              </a:lnSpc>
              <a:buNone/>
            </a:pPr>
            <a:r>
              <a:rPr lang="en-US" sz="4250" b="1" dirty="0">
                <a:solidFill>
                  <a:srgbClr val="FF85B8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Testing Life Cycle</a:t>
            </a:r>
            <a:endParaRPr lang="en-US" sz="42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4617" y="2402205"/>
            <a:ext cx="5521047" cy="456842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674251" y="243840"/>
            <a:ext cx="13281779" cy="7771209"/>
          </a:xfrm>
          <a:prstGeom prst="roundRect">
            <a:avLst>
              <a:gd name="adj" fmla="val 6711"/>
            </a:avLst>
          </a:prstGeom>
          <a:solidFill>
            <a:srgbClr val="00002E">
              <a:alpha val="75000"/>
            </a:srgbClr>
          </a:solidFill>
          <a:ln w="53340">
            <a:solidFill>
              <a:srgbClr val="E6E6E6">
                <a:alpha val="25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" name="Text 1"/>
          <p:cNvSpPr/>
          <p:nvPr/>
        </p:nvSpPr>
        <p:spPr>
          <a:xfrm>
            <a:off x="1434822" y="841415"/>
            <a:ext cx="5113258" cy="6391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dirty="0">
                <a:solidFill>
                  <a:srgbClr val="FF85B8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HOW?</a:t>
            </a:r>
            <a:endParaRPr lang="en-US" sz="40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9808" y="1915120"/>
            <a:ext cx="10090547" cy="550235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243840" y="941546"/>
            <a:ext cx="14142720" cy="6346508"/>
          </a:xfrm>
          <a:prstGeom prst="roundRect">
            <a:avLst>
              <a:gd name="adj" fmla="val 8751"/>
            </a:avLst>
          </a:prstGeom>
          <a:solidFill>
            <a:srgbClr val="00002E">
              <a:alpha val="75000"/>
            </a:srgbClr>
          </a:solidFill>
          <a:ln w="53340">
            <a:solidFill>
              <a:srgbClr val="E6E6E6">
                <a:alpha val="25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" name="Text 1"/>
          <p:cNvSpPr/>
          <p:nvPr/>
        </p:nvSpPr>
        <p:spPr>
          <a:xfrm>
            <a:off x="1053703" y="1577816"/>
            <a:ext cx="5444728" cy="6805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50"/>
              </a:lnSpc>
              <a:buNone/>
            </a:pPr>
            <a:r>
              <a:rPr lang="en-US" sz="4250" dirty="0">
                <a:solidFill>
                  <a:srgbClr val="FF85B8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Manual Testing</a:t>
            </a:r>
            <a:endParaRPr lang="en-US" sz="4250" dirty="0"/>
          </a:p>
        </p:txBody>
      </p:sp>
      <p:sp>
        <p:nvSpPr>
          <p:cNvPr id="4" name="Text 2"/>
          <p:cNvSpPr/>
          <p:nvPr/>
        </p:nvSpPr>
        <p:spPr>
          <a:xfrm>
            <a:off x="1053703" y="2605445"/>
            <a:ext cx="8140898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FF85B8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It’s Focusing on what can’t be measured with the automated tests</a:t>
            </a:r>
            <a:endParaRPr lang="en-US" sz="2100" dirty="0"/>
          </a:p>
        </p:txBody>
      </p:sp>
      <p:sp>
        <p:nvSpPr>
          <p:cNvPr id="5" name="Text 3"/>
          <p:cNvSpPr/>
          <p:nvPr/>
        </p:nvSpPr>
        <p:spPr>
          <a:xfrm>
            <a:off x="1053703" y="3501033"/>
            <a:ext cx="5979200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endParaRPr lang="en-US" sz="1800" dirty="0"/>
          </a:p>
        </p:txBody>
      </p:sp>
      <p:sp>
        <p:nvSpPr>
          <p:cNvPr id="6" name="Text 4"/>
          <p:cNvSpPr/>
          <p:nvPr/>
        </p:nvSpPr>
        <p:spPr>
          <a:xfrm>
            <a:off x="1053703" y="4079558"/>
            <a:ext cx="5979200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900"/>
              </a:lnSpc>
              <a:buSzPct val="100000"/>
              <a:buChar char="•"/>
            </a:pPr>
            <a:r>
              <a:rPr lang="en-US" sz="1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Design and execute test cases manually</a:t>
            </a:r>
            <a:endParaRPr lang="en-US" sz="1800" dirty="0"/>
          </a:p>
        </p:txBody>
      </p:sp>
      <p:sp>
        <p:nvSpPr>
          <p:cNvPr id="7" name="Text 5"/>
          <p:cNvSpPr/>
          <p:nvPr/>
        </p:nvSpPr>
        <p:spPr>
          <a:xfrm>
            <a:off x="1053703" y="4530804"/>
            <a:ext cx="5979200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900"/>
              </a:lnSpc>
              <a:buSzPct val="100000"/>
              <a:buChar char="•"/>
            </a:pPr>
            <a:r>
              <a:rPr lang="en-US" sz="1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Identify UI/UX and functional bugs</a:t>
            </a:r>
            <a:endParaRPr lang="en-US" sz="1800" dirty="0"/>
          </a:p>
        </p:txBody>
      </p:sp>
      <p:sp>
        <p:nvSpPr>
          <p:cNvPr id="8" name="Text 6"/>
          <p:cNvSpPr/>
          <p:nvPr/>
        </p:nvSpPr>
        <p:spPr>
          <a:xfrm>
            <a:off x="1053703" y="4982051"/>
            <a:ext cx="5979200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900"/>
              </a:lnSpc>
              <a:buSzPct val="100000"/>
              <a:buChar char="•"/>
            </a:pPr>
            <a:r>
              <a:rPr lang="en-US" sz="1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Ensure business requirements compliance</a:t>
            </a:r>
            <a:endParaRPr lang="en-US" sz="1800" dirty="0"/>
          </a:p>
        </p:txBody>
      </p:sp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5117" y="3553063"/>
            <a:ext cx="4730829" cy="283845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243840" y="1281708"/>
            <a:ext cx="14142720" cy="5666065"/>
          </a:xfrm>
          <a:prstGeom prst="roundRect">
            <a:avLst>
              <a:gd name="adj" fmla="val 9802"/>
            </a:avLst>
          </a:prstGeom>
          <a:solidFill>
            <a:srgbClr val="00002E">
              <a:alpha val="75000"/>
            </a:srgbClr>
          </a:solidFill>
          <a:ln w="53340">
            <a:solidFill>
              <a:srgbClr val="E6E6E6">
                <a:alpha val="25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" name="Text 1"/>
          <p:cNvSpPr/>
          <p:nvPr/>
        </p:nvSpPr>
        <p:spPr>
          <a:xfrm>
            <a:off x="1053703" y="1917978"/>
            <a:ext cx="5444728" cy="6805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50"/>
              </a:lnSpc>
              <a:buNone/>
            </a:pPr>
            <a:r>
              <a:rPr lang="en-US" sz="4250" dirty="0">
                <a:solidFill>
                  <a:srgbClr val="FF85B8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Test Cases</a:t>
            </a:r>
            <a:endParaRPr lang="en-US" sz="4250" dirty="0"/>
          </a:p>
        </p:txBody>
      </p:sp>
      <p:sp>
        <p:nvSpPr>
          <p:cNvPr id="4" name="Text 2"/>
          <p:cNvSpPr/>
          <p:nvPr/>
        </p:nvSpPr>
        <p:spPr>
          <a:xfrm>
            <a:off x="1053703" y="3153847"/>
            <a:ext cx="5979200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endParaRPr lang="en-US" sz="1800" dirty="0"/>
          </a:p>
        </p:txBody>
      </p:sp>
      <p:sp>
        <p:nvSpPr>
          <p:cNvPr id="5" name="Text 3"/>
          <p:cNvSpPr/>
          <p:nvPr/>
        </p:nvSpPr>
        <p:spPr>
          <a:xfrm>
            <a:off x="1053703" y="3732371"/>
            <a:ext cx="5979200" cy="7405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900"/>
              </a:lnSpc>
              <a:buSzPct val="100000"/>
              <a:buChar char="•"/>
            </a:pPr>
            <a:r>
              <a:rPr lang="en-US" sz="1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 total of </a:t>
            </a:r>
            <a:r>
              <a:rPr lang="en-US" sz="1800" b="1" dirty="0">
                <a:solidFill>
                  <a:srgbClr val="F44444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102 test cases</a:t>
            </a:r>
            <a:r>
              <a:rPr lang="en-US" sz="1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were created to validate the core features of the system.</a:t>
            </a:r>
            <a:endParaRPr lang="en-US" sz="1800" dirty="0"/>
          </a:p>
        </p:txBody>
      </p:sp>
      <p:sp>
        <p:nvSpPr>
          <p:cNvPr id="6" name="Text 4"/>
          <p:cNvSpPr/>
          <p:nvPr/>
        </p:nvSpPr>
        <p:spPr>
          <a:xfrm>
            <a:off x="1053703" y="4553902"/>
            <a:ext cx="5979200" cy="11108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900"/>
              </a:lnSpc>
              <a:buSzPct val="100000"/>
              <a:buChar char="•"/>
            </a:pPr>
            <a:r>
              <a:rPr lang="en-US" sz="1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These cover various user scenarios and ensure the website meets functional requirements with high reliability.</a:t>
            </a:r>
            <a:endParaRPr lang="en-US" sz="1800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3036" y="2598539"/>
            <a:ext cx="7073390" cy="345269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243840" y="1285161"/>
            <a:ext cx="14142720" cy="5659160"/>
          </a:xfrm>
          <a:prstGeom prst="roundRect">
            <a:avLst>
              <a:gd name="adj" fmla="val 9814"/>
            </a:avLst>
          </a:prstGeom>
          <a:solidFill>
            <a:srgbClr val="00002E">
              <a:alpha val="75000"/>
            </a:srgbClr>
          </a:solidFill>
          <a:ln w="53340">
            <a:solidFill>
              <a:srgbClr val="E6E6E6">
                <a:alpha val="25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" name="Text 1"/>
          <p:cNvSpPr/>
          <p:nvPr/>
        </p:nvSpPr>
        <p:spPr>
          <a:xfrm>
            <a:off x="1053703" y="1921431"/>
            <a:ext cx="5444728" cy="6805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50"/>
              </a:lnSpc>
              <a:buNone/>
            </a:pPr>
            <a:r>
              <a:rPr lang="en-US" sz="4250" dirty="0">
                <a:solidFill>
                  <a:srgbClr val="FF85B8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Bug Tracking</a:t>
            </a:r>
            <a:endParaRPr lang="en-US" sz="4250" dirty="0"/>
          </a:p>
        </p:txBody>
      </p:sp>
      <p:sp>
        <p:nvSpPr>
          <p:cNvPr id="4" name="Text 2"/>
          <p:cNvSpPr/>
          <p:nvPr/>
        </p:nvSpPr>
        <p:spPr>
          <a:xfrm>
            <a:off x="1053703" y="3157299"/>
            <a:ext cx="5979200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endParaRPr lang="en-US" sz="1800" dirty="0"/>
          </a:p>
        </p:txBody>
      </p:sp>
      <p:sp>
        <p:nvSpPr>
          <p:cNvPr id="5" name="Text 3"/>
          <p:cNvSpPr/>
          <p:nvPr/>
        </p:nvSpPr>
        <p:spPr>
          <a:xfrm>
            <a:off x="1053703" y="3735824"/>
            <a:ext cx="5979200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900"/>
              </a:lnSpc>
              <a:buSzPct val="100000"/>
              <a:buChar char="•"/>
            </a:pPr>
            <a:r>
              <a:rPr lang="en-US" sz="1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Throughout the testing process, </a:t>
            </a:r>
            <a:r>
              <a:rPr lang="en-US" sz="1800" b="1" dirty="0">
                <a:solidFill>
                  <a:srgbClr val="F44444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23 bugs</a:t>
            </a:r>
            <a:r>
              <a:rPr lang="en-US" sz="1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were reported.</a:t>
            </a:r>
            <a:endParaRPr lang="en-US" sz="1800" dirty="0"/>
          </a:p>
        </p:txBody>
      </p:sp>
      <p:sp>
        <p:nvSpPr>
          <p:cNvPr id="6" name="Text 4"/>
          <p:cNvSpPr/>
          <p:nvPr/>
        </p:nvSpPr>
        <p:spPr>
          <a:xfrm>
            <a:off x="1053703" y="4187071"/>
            <a:ext cx="5979200" cy="11108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900"/>
              </a:lnSpc>
              <a:buSzPct val="100000"/>
              <a:buChar char="•"/>
            </a:pPr>
            <a:r>
              <a:rPr lang="en-US" sz="1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These findings reflect real user interactions and helped improve the overall system quality through effective debugging and retesting.</a:t>
            </a:r>
            <a:endParaRPr lang="en-US" sz="1800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5117" y="3209330"/>
            <a:ext cx="5979200" cy="283845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243840" y="426601"/>
            <a:ext cx="14142720" cy="7376398"/>
          </a:xfrm>
          <a:prstGeom prst="roundRect">
            <a:avLst>
              <a:gd name="adj" fmla="val 7529"/>
            </a:avLst>
          </a:prstGeom>
          <a:solidFill>
            <a:srgbClr val="00002E">
              <a:alpha val="75000"/>
            </a:srgbClr>
          </a:solidFill>
          <a:ln w="53340">
            <a:solidFill>
              <a:srgbClr val="E6E6E6">
                <a:alpha val="25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" name="Text 1"/>
          <p:cNvSpPr/>
          <p:nvPr/>
        </p:nvSpPr>
        <p:spPr>
          <a:xfrm>
            <a:off x="1053703" y="1062871"/>
            <a:ext cx="4355783" cy="5443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3400" dirty="0">
                <a:solidFill>
                  <a:srgbClr val="FF85B8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API Testing </a:t>
            </a:r>
            <a:endParaRPr lang="en-US" sz="3400" dirty="0"/>
          </a:p>
        </p:txBody>
      </p:sp>
      <p:sp>
        <p:nvSpPr>
          <p:cNvPr id="4" name="Text 2"/>
          <p:cNvSpPr/>
          <p:nvPr/>
        </p:nvSpPr>
        <p:spPr>
          <a:xfrm>
            <a:off x="1053703" y="2075736"/>
            <a:ext cx="3754279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endParaRPr lang="en-US" sz="1800" dirty="0"/>
          </a:p>
        </p:txBody>
      </p:sp>
      <p:sp>
        <p:nvSpPr>
          <p:cNvPr id="5" name="Text 3"/>
          <p:cNvSpPr/>
          <p:nvPr/>
        </p:nvSpPr>
        <p:spPr>
          <a:xfrm>
            <a:off x="1053703" y="2654260"/>
            <a:ext cx="3754279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endParaRPr lang="en-US" sz="1800" dirty="0"/>
          </a:p>
        </p:txBody>
      </p:sp>
      <p:sp>
        <p:nvSpPr>
          <p:cNvPr id="6" name="Text 4"/>
          <p:cNvSpPr/>
          <p:nvPr/>
        </p:nvSpPr>
        <p:spPr>
          <a:xfrm>
            <a:off x="1053703" y="3232785"/>
            <a:ext cx="3754279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900"/>
              </a:lnSpc>
              <a:buSzPct val="100000"/>
              <a:buChar char="•"/>
            </a:pPr>
            <a:r>
              <a:rPr lang="en-US" sz="1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Requirement Analysis</a:t>
            </a:r>
            <a:endParaRPr lang="en-US" sz="1800" dirty="0"/>
          </a:p>
        </p:txBody>
      </p:sp>
      <p:sp>
        <p:nvSpPr>
          <p:cNvPr id="7" name="Text 5"/>
          <p:cNvSpPr/>
          <p:nvPr/>
        </p:nvSpPr>
        <p:spPr>
          <a:xfrm>
            <a:off x="1053703" y="3684032"/>
            <a:ext cx="3754279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900"/>
              </a:lnSpc>
              <a:buSzPct val="100000"/>
              <a:buChar char="•"/>
            </a:pPr>
            <a:r>
              <a:rPr lang="en-US" sz="1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Planning The Test Cases</a:t>
            </a:r>
            <a:endParaRPr lang="en-US" sz="1800" dirty="0"/>
          </a:p>
        </p:txBody>
      </p:sp>
      <p:sp>
        <p:nvSpPr>
          <p:cNvPr id="8" name="Text 6"/>
          <p:cNvSpPr/>
          <p:nvPr/>
        </p:nvSpPr>
        <p:spPr>
          <a:xfrm>
            <a:off x="1053703" y="4135279"/>
            <a:ext cx="3754279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900"/>
              </a:lnSpc>
              <a:buSzPct val="100000"/>
              <a:buChar char="•"/>
            </a:pPr>
            <a:r>
              <a:rPr lang="en-US" sz="1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Writing Test Cases</a:t>
            </a:r>
            <a:endParaRPr lang="en-US" sz="1800" dirty="0"/>
          </a:p>
        </p:txBody>
      </p:sp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0196" y="2127766"/>
            <a:ext cx="6914912" cy="4200168"/>
          </a:xfrm>
          <a:prstGeom prst="rect">
            <a:avLst/>
          </a:prstGeom>
        </p:spPr>
      </p:pic>
      <p:sp>
        <p:nvSpPr>
          <p:cNvPr id="10" name="Text 7"/>
          <p:cNvSpPr/>
          <p:nvPr/>
        </p:nvSpPr>
        <p:spPr>
          <a:xfrm>
            <a:off x="5380196" y="6588204"/>
            <a:ext cx="8204002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endParaRPr lang="en-US" sz="18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243840" y="672227"/>
            <a:ext cx="14142720" cy="6885027"/>
          </a:xfrm>
          <a:prstGeom prst="roundRect">
            <a:avLst>
              <a:gd name="adj" fmla="val 8066"/>
            </a:avLst>
          </a:prstGeom>
          <a:solidFill>
            <a:srgbClr val="00002E">
              <a:alpha val="75000"/>
            </a:srgbClr>
          </a:solidFill>
          <a:ln w="53340">
            <a:solidFill>
              <a:srgbClr val="E6E6E6">
                <a:alpha val="25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" name="Text 1"/>
          <p:cNvSpPr/>
          <p:nvPr/>
        </p:nvSpPr>
        <p:spPr>
          <a:xfrm>
            <a:off x="1053703" y="1308497"/>
            <a:ext cx="4355783" cy="5443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3400" dirty="0">
                <a:solidFill>
                  <a:srgbClr val="FF85B8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API Testing </a:t>
            </a:r>
            <a:endParaRPr lang="en-US" sz="3400" dirty="0"/>
          </a:p>
        </p:txBody>
      </p:sp>
      <p:sp>
        <p:nvSpPr>
          <p:cNvPr id="4" name="Text 2"/>
          <p:cNvSpPr/>
          <p:nvPr/>
        </p:nvSpPr>
        <p:spPr>
          <a:xfrm>
            <a:off x="1053703" y="2321362"/>
            <a:ext cx="3754279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endParaRPr lang="en-US" sz="1800" dirty="0"/>
          </a:p>
        </p:txBody>
      </p:sp>
      <p:sp>
        <p:nvSpPr>
          <p:cNvPr id="5" name="Text 3"/>
          <p:cNvSpPr/>
          <p:nvPr/>
        </p:nvSpPr>
        <p:spPr>
          <a:xfrm>
            <a:off x="1053703" y="2899886"/>
            <a:ext cx="3754279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endParaRPr lang="en-US" sz="1800" dirty="0"/>
          </a:p>
        </p:txBody>
      </p:sp>
      <p:sp>
        <p:nvSpPr>
          <p:cNvPr id="6" name="Text 4"/>
          <p:cNvSpPr/>
          <p:nvPr/>
        </p:nvSpPr>
        <p:spPr>
          <a:xfrm>
            <a:off x="1053703" y="3478411"/>
            <a:ext cx="3754279" cy="7405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900"/>
              </a:lnSpc>
              <a:buSzPct val="100000"/>
              <a:buChar char="•"/>
            </a:pPr>
            <a:r>
              <a:rPr lang="en-US" sz="1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Test </a:t>
            </a:r>
            <a:r>
              <a:rPr lang="en-US" sz="1800" dirty="0">
                <a:solidFill>
                  <a:srgbClr val="F44444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GET, POST, PUT, DELETE</a:t>
            </a:r>
            <a:r>
              <a:rPr lang="en-US" sz="1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requests for backend reliability.</a:t>
            </a:r>
            <a:endParaRPr lang="en-US" sz="1800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0196" y="2373392"/>
            <a:ext cx="8204002" cy="3708797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5380196" y="6342459"/>
            <a:ext cx="8204002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endParaRPr lang="en-US" sz="18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457</Words>
  <Application>Microsoft Office PowerPoint</Application>
  <PresentationFormat>Custom</PresentationFormat>
  <Paragraphs>120</Paragraphs>
  <Slides>21</Slides>
  <Notes>21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PT Sans</vt:lpstr>
      <vt:lpstr>Arial</vt:lpstr>
      <vt:lpstr>Nunito Semi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mohamed hassan</cp:lastModifiedBy>
  <cp:revision>4</cp:revision>
  <dcterms:created xsi:type="dcterms:W3CDTF">2025-05-12T13:20:17Z</dcterms:created>
  <dcterms:modified xsi:type="dcterms:W3CDTF">2025-05-12T13:38:35Z</dcterms:modified>
</cp:coreProperties>
</file>